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32918400" cy="43891200"/>
  <p:notesSz cx="6858000" cy="9144000"/>
  <p:defaultTextStyle>
    <a:defPPr>
      <a:defRPr lang="en-US"/>
    </a:defPPr>
    <a:lvl1pPr marL="0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00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 snapToGrid="0" snapToObjects="1">
      <p:cViewPr>
        <p:scale>
          <a:sx n="33" d="100"/>
          <a:sy n="33" d="100"/>
        </p:scale>
        <p:origin x="-370" y="5515"/>
      </p:cViewPr>
      <p:guideLst>
        <p:guide orient="horz" pos="13824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EA9E9-A5AD-4AFB-BAF9-130A7C5C46FA}" type="datetimeFigureOut">
              <a:rPr lang="en-IN" smtClean="0"/>
              <a:t>07-03-2025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4B087-73FB-4E9E-8EEC-82F3C90213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5177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4B087-73FB-4E9E-8EEC-82F3C90213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293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30"/>
            <a:ext cx="27980640" cy="94081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43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8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30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73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17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060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04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747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7D4EE-5186-49C2-B680-04AAFBACE669}" type="datetime1">
              <a:rPr lang="en-IN" smtClean="0"/>
              <a:t>07-03-2025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6737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28E5E-2311-4757-AAC2-AACA9A7AE928}" type="datetime1">
              <a:rPr lang="en-IN" smtClean="0"/>
              <a:t>07-03-2025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0607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70"/>
            <a:ext cx="27980640" cy="8717280"/>
          </a:xfrm>
        </p:spPr>
        <p:txBody>
          <a:bodyPr anchor="t"/>
          <a:lstStyle>
            <a:lvl1pPr algn="l">
              <a:defRPr sz="16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6"/>
            <a:ext cx="27980640" cy="9601197"/>
          </a:xfrm>
        </p:spPr>
        <p:txBody>
          <a:bodyPr anchor="b"/>
          <a:lstStyle>
            <a:lvl1pPr marL="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1pPr>
            <a:lvl2pPr marL="184343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686861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3pPr>
            <a:lvl4pPr marL="5530291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7373722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9217152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11060582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2904013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4747443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BECD2-8144-487D-B0D7-FBCDF2B5BA0F}" type="datetime1">
              <a:rPr lang="en-IN" smtClean="0"/>
              <a:t>07-03-2025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197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10241290"/>
            <a:ext cx="14538960" cy="28966163"/>
          </a:xfrm>
        </p:spPr>
        <p:txBody>
          <a:bodyPr/>
          <a:lstStyle>
            <a:lvl1pPr>
              <a:defRPr sz="11300"/>
            </a:lvl1pPr>
            <a:lvl2pPr>
              <a:defRPr sz="9700"/>
            </a:lvl2pPr>
            <a:lvl3pPr>
              <a:defRPr sz="81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10241290"/>
            <a:ext cx="14538960" cy="28966163"/>
          </a:xfrm>
        </p:spPr>
        <p:txBody>
          <a:bodyPr/>
          <a:lstStyle>
            <a:lvl1pPr>
              <a:defRPr sz="11300"/>
            </a:lvl1pPr>
            <a:lvl2pPr>
              <a:defRPr sz="9700"/>
            </a:lvl2pPr>
            <a:lvl3pPr>
              <a:defRPr sz="81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C862-B783-4287-8223-7E2151D1B43A}" type="datetime1">
              <a:rPr lang="en-IN" smtClean="0"/>
              <a:t>07-03-2025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864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1" y="9824723"/>
            <a:ext cx="14544676" cy="4094477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43430" indent="0">
              <a:buNone/>
              <a:defRPr sz="8100" b="1"/>
            </a:lvl2pPr>
            <a:lvl3pPr marL="3686861" indent="0">
              <a:buNone/>
              <a:defRPr sz="7300" b="1"/>
            </a:lvl3pPr>
            <a:lvl4pPr marL="5530291" indent="0">
              <a:buNone/>
              <a:defRPr sz="6500" b="1"/>
            </a:lvl4pPr>
            <a:lvl5pPr marL="7373722" indent="0">
              <a:buNone/>
              <a:defRPr sz="6500" b="1"/>
            </a:lvl5pPr>
            <a:lvl6pPr marL="9217152" indent="0">
              <a:buNone/>
              <a:defRPr sz="6500" b="1"/>
            </a:lvl6pPr>
            <a:lvl7pPr marL="11060582" indent="0">
              <a:buNone/>
              <a:defRPr sz="6500" b="1"/>
            </a:lvl7pPr>
            <a:lvl8pPr marL="12904013" indent="0">
              <a:buNone/>
              <a:defRPr sz="6500" b="1"/>
            </a:lvl8pPr>
            <a:lvl9pPr marL="14747443" indent="0">
              <a:buNone/>
              <a:defRPr sz="6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1" y="13919200"/>
            <a:ext cx="14544676" cy="25288243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3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5" y="9824723"/>
            <a:ext cx="14550389" cy="4094477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43430" indent="0">
              <a:buNone/>
              <a:defRPr sz="8100" b="1"/>
            </a:lvl2pPr>
            <a:lvl3pPr marL="3686861" indent="0">
              <a:buNone/>
              <a:defRPr sz="7300" b="1"/>
            </a:lvl3pPr>
            <a:lvl4pPr marL="5530291" indent="0">
              <a:buNone/>
              <a:defRPr sz="6500" b="1"/>
            </a:lvl4pPr>
            <a:lvl5pPr marL="7373722" indent="0">
              <a:buNone/>
              <a:defRPr sz="6500" b="1"/>
            </a:lvl5pPr>
            <a:lvl6pPr marL="9217152" indent="0">
              <a:buNone/>
              <a:defRPr sz="6500" b="1"/>
            </a:lvl6pPr>
            <a:lvl7pPr marL="11060582" indent="0">
              <a:buNone/>
              <a:defRPr sz="6500" b="1"/>
            </a:lvl7pPr>
            <a:lvl8pPr marL="12904013" indent="0">
              <a:buNone/>
              <a:defRPr sz="6500" b="1"/>
            </a:lvl8pPr>
            <a:lvl9pPr marL="14747443" indent="0">
              <a:buNone/>
              <a:defRPr sz="6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5" y="13919200"/>
            <a:ext cx="14550389" cy="25288243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3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9CBAD-3466-4D04-AD29-824B8CCB094B}" type="datetime1">
              <a:rPr lang="en-IN" smtClean="0"/>
              <a:t>07-03-2025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286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290E-E5B5-474C-B607-5E829F174C72}" type="datetime1">
              <a:rPr lang="en-IN" smtClean="0"/>
              <a:t>07-03-2025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5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53A0-F27C-4912-9972-EAC5FC4AA6BA}" type="datetime1">
              <a:rPr lang="en-IN" smtClean="0"/>
              <a:t>07-03-2025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820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3" y="1747520"/>
            <a:ext cx="10829927" cy="7437120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30"/>
            <a:ext cx="18402301" cy="37459923"/>
          </a:xfrm>
        </p:spPr>
        <p:txBody>
          <a:bodyPr/>
          <a:lstStyle>
            <a:lvl1pPr>
              <a:defRPr sz="12900"/>
            </a:lvl1pPr>
            <a:lvl2pPr>
              <a:defRPr sz="11300"/>
            </a:lvl2pPr>
            <a:lvl3pPr>
              <a:defRPr sz="97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3" y="9184650"/>
            <a:ext cx="10829927" cy="30022803"/>
          </a:xfrm>
        </p:spPr>
        <p:txBody>
          <a:bodyPr/>
          <a:lstStyle>
            <a:lvl1pPr marL="0" indent="0">
              <a:buNone/>
              <a:defRPr sz="5600"/>
            </a:lvl1pPr>
            <a:lvl2pPr marL="1843430" indent="0">
              <a:buNone/>
              <a:defRPr sz="4800"/>
            </a:lvl2pPr>
            <a:lvl3pPr marL="3686861" indent="0">
              <a:buNone/>
              <a:defRPr sz="4000"/>
            </a:lvl3pPr>
            <a:lvl4pPr marL="5530291" indent="0">
              <a:buNone/>
              <a:defRPr sz="3600"/>
            </a:lvl4pPr>
            <a:lvl5pPr marL="7373722" indent="0">
              <a:buNone/>
              <a:defRPr sz="3600"/>
            </a:lvl5pPr>
            <a:lvl6pPr marL="9217152" indent="0">
              <a:buNone/>
              <a:defRPr sz="3600"/>
            </a:lvl6pPr>
            <a:lvl7pPr marL="11060582" indent="0">
              <a:buNone/>
              <a:defRPr sz="3600"/>
            </a:lvl7pPr>
            <a:lvl8pPr marL="12904013" indent="0">
              <a:buNone/>
              <a:defRPr sz="3600"/>
            </a:lvl8pPr>
            <a:lvl9pPr marL="14747443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D72F7-A373-49DB-BA5F-C6D9BB8613C5}" type="datetime1">
              <a:rPr lang="en-IN" smtClean="0"/>
              <a:t>07-03-2025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2325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6" y="30723840"/>
            <a:ext cx="19751040" cy="3627123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6" y="3921760"/>
            <a:ext cx="19751040" cy="26334720"/>
          </a:xfrm>
        </p:spPr>
        <p:txBody>
          <a:bodyPr/>
          <a:lstStyle>
            <a:lvl1pPr marL="0" indent="0">
              <a:buNone/>
              <a:defRPr sz="12900"/>
            </a:lvl1pPr>
            <a:lvl2pPr marL="1843430" indent="0">
              <a:buNone/>
              <a:defRPr sz="11300"/>
            </a:lvl2pPr>
            <a:lvl3pPr marL="3686861" indent="0">
              <a:buNone/>
              <a:defRPr sz="9700"/>
            </a:lvl3pPr>
            <a:lvl4pPr marL="5530291" indent="0">
              <a:buNone/>
              <a:defRPr sz="8100"/>
            </a:lvl4pPr>
            <a:lvl5pPr marL="7373722" indent="0">
              <a:buNone/>
              <a:defRPr sz="8100"/>
            </a:lvl5pPr>
            <a:lvl6pPr marL="9217152" indent="0">
              <a:buNone/>
              <a:defRPr sz="8100"/>
            </a:lvl6pPr>
            <a:lvl7pPr marL="11060582" indent="0">
              <a:buNone/>
              <a:defRPr sz="8100"/>
            </a:lvl7pPr>
            <a:lvl8pPr marL="12904013" indent="0">
              <a:buNone/>
              <a:defRPr sz="8100"/>
            </a:lvl8pPr>
            <a:lvl9pPr marL="14747443" indent="0">
              <a:buNone/>
              <a:defRPr sz="8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6" y="34350963"/>
            <a:ext cx="19751040" cy="5151117"/>
          </a:xfrm>
        </p:spPr>
        <p:txBody>
          <a:bodyPr/>
          <a:lstStyle>
            <a:lvl1pPr marL="0" indent="0">
              <a:buNone/>
              <a:defRPr sz="5600"/>
            </a:lvl1pPr>
            <a:lvl2pPr marL="1843430" indent="0">
              <a:buNone/>
              <a:defRPr sz="4800"/>
            </a:lvl2pPr>
            <a:lvl3pPr marL="3686861" indent="0">
              <a:buNone/>
              <a:defRPr sz="4000"/>
            </a:lvl3pPr>
            <a:lvl4pPr marL="5530291" indent="0">
              <a:buNone/>
              <a:defRPr sz="3600"/>
            </a:lvl4pPr>
            <a:lvl5pPr marL="7373722" indent="0">
              <a:buNone/>
              <a:defRPr sz="3600"/>
            </a:lvl5pPr>
            <a:lvl6pPr marL="9217152" indent="0">
              <a:buNone/>
              <a:defRPr sz="3600"/>
            </a:lvl6pPr>
            <a:lvl7pPr marL="11060582" indent="0">
              <a:buNone/>
              <a:defRPr sz="3600"/>
            </a:lvl7pPr>
            <a:lvl8pPr marL="12904013" indent="0">
              <a:buNone/>
              <a:defRPr sz="3600"/>
            </a:lvl8pPr>
            <a:lvl9pPr marL="14747443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3356-4FB7-4AB7-BC4D-5AF5391B9AE9}" type="datetime1">
              <a:rPr lang="en-IN" smtClean="0"/>
              <a:t>07-03-2025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1128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0E76-5181-46E4-8490-A08B5DB13DD4}" type="datetime1">
              <a:rPr lang="en-IN" smtClean="0"/>
              <a:t>07-03-2025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3711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0" y="1757693"/>
            <a:ext cx="7406640" cy="37449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757693"/>
            <a:ext cx="21671280" cy="37449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C329-E9E5-48D1-9339-5F93DDDA0D1E}" type="datetime1">
              <a:rPr lang="en-IN" smtClean="0"/>
              <a:t>07-03-2025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4849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 vert="horz" lIns="368686" tIns="184343" rIns="368686" bIns="18434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0241290"/>
            <a:ext cx="29626560" cy="28966163"/>
          </a:xfrm>
          <a:prstGeom prst="rect">
            <a:avLst/>
          </a:prstGeom>
        </p:spPr>
        <p:txBody>
          <a:bodyPr vert="horz" lIns="368686" tIns="184343" rIns="368686" bIns="1843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50"/>
            <a:ext cx="7680960" cy="2336800"/>
          </a:xfrm>
          <a:prstGeom prst="rect">
            <a:avLst/>
          </a:prstGeom>
        </p:spPr>
        <p:txBody>
          <a:bodyPr vert="horz" lIns="368686" tIns="184343" rIns="368686" bIns="184343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88C79-80F4-47B2-AEFC-B9D5C6B4C800}" type="datetime1">
              <a:rPr lang="en-IN" smtClean="0"/>
              <a:t>07-03-2025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50"/>
            <a:ext cx="10424160" cy="2336800"/>
          </a:xfrm>
          <a:prstGeom prst="rect">
            <a:avLst/>
          </a:prstGeom>
        </p:spPr>
        <p:txBody>
          <a:bodyPr vert="horz" lIns="368686" tIns="184343" rIns="368686" bIns="184343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Monika Bhagwat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50"/>
            <a:ext cx="7680960" cy="2336800"/>
          </a:xfrm>
          <a:prstGeom prst="rect">
            <a:avLst/>
          </a:prstGeom>
        </p:spPr>
        <p:txBody>
          <a:bodyPr vert="horz" lIns="368686" tIns="184343" rIns="368686" bIns="184343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A6FE6-372B-4CAF-832F-2A7622AC8B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417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ctr" defTabSz="1843430" rtl="0" eaLnBrk="1" latinLnBrk="0" hangingPunct="1">
        <a:spcBef>
          <a:spcPct val="0"/>
        </a:spcBef>
        <a:buNone/>
        <a:defRPr sz="17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2573" indent="-1382573" algn="l" defTabSz="1843430" rtl="0" eaLnBrk="1" latinLnBrk="0" hangingPunct="1">
        <a:spcBef>
          <a:spcPct val="20000"/>
        </a:spcBef>
        <a:buFont typeface="Arial"/>
        <a:buChar char="•"/>
        <a:defRPr sz="12900" kern="1200">
          <a:solidFill>
            <a:schemeClr val="tx1"/>
          </a:solidFill>
          <a:latin typeface="+mn-lt"/>
          <a:ea typeface="+mn-ea"/>
          <a:cs typeface="+mn-cs"/>
        </a:defRPr>
      </a:lvl1pPr>
      <a:lvl2pPr marL="2995574" indent="-1152144" algn="l" defTabSz="1843430" rtl="0" eaLnBrk="1" latinLnBrk="0" hangingPunct="1">
        <a:spcBef>
          <a:spcPct val="20000"/>
        </a:spcBef>
        <a:buFont typeface="Arial"/>
        <a:buChar char="–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4608576" indent="-921715" algn="l" defTabSz="1843430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3pPr>
      <a:lvl4pPr marL="6452006" indent="-921715" algn="l" defTabSz="1843430" rtl="0" eaLnBrk="1" latinLnBrk="0" hangingPunct="1">
        <a:spcBef>
          <a:spcPct val="20000"/>
        </a:spcBef>
        <a:buFont typeface="Arial"/>
        <a:buChar char="–"/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95437" indent="-921715" algn="l" defTabSz="1843430" rtl="0" eaLnBrk="1" latinLnBrk="0" hangingPunct="1">
        <a:spcBef>
          <a:spcPct val="20000"/>
        </a:spcBef>
        <a:buFont typeface="Arial"/>
        <a:buChar char="»"/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138867" indent="-921715" algn="l" defTabSz="1843430" rtl="0" eaLnBrk="1" latinLnBrk="0" hangingPunct="1">
        <a:spcBef>
          <a:spcPct val="20000"/>
        </a:spcBef>
        <a:buFont typeface="Arial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1982298" indent="-921715" algn="l" defTabSz="1843430" rtl="0" eaLnBrk="1" latinLnBrk="0" hangingPunct="1">
        <a:spcBef>
          <a:spcPct val="20000"/>
        </a:spcBef>
        <a:buFont typeface="Arial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3825728" indent="-921715" algn="l" defTabSz="1843430" rtl="0" eaLnBrk="1" latinLnBrk="0" hangingPunct="1">
        <a:spcBef>
          <a:spcPct val="20000"/>
        </a:spcBef>
        <a:buFont typeface="Arial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5669158" indent="-921715" algn="l" defTabSz="1843430" rtl="0" eaLnBrk="1" latinLnBrk="0" hangingPunct="1">
        <a:spcBef>
          <a:spcPct val="20000"/>
        </a:spcBef>
        <a:buFont typeface="Arial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3430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6861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30291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73722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17152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60582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04013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47443" algn="l" defTabSz="184343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0" y="230371"/>
            <a:ext cx="2587785" cy="31757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4085" y="3406141"/>
            <a:ext cx="1592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VJTI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6273923" y="613294"/>
            <a:ext cx="16957118" cy="2771009"/>
          </a:xfrm>
          <a:prstGeom prst="rect">
            <a:avLst/>
          </a:prstGeom>
        </p:spPr>
        <p:txBody>
          <a:bodyPr vert="horz" lIns="368686" tIns="184343" rIns="368686" bIns="184343" rtlCol="0" anchor="ctr">
            <a:noAutofit/>
          </a:bodyPr>
          <a:lstStyle>
            <a:lvl1pPr algn="ctr" defTabSz="1843430" rtl="0" eaLnBrk="1" latinLnBrk="0" hangingPunct="1">
              <a:spcBef>
                <a:spcPct val="0"/>
              </a:spcBef>
              <a:buNone/>
              <a:defRPr sz="17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389438"/>
            <a:r>
              <a:rPr lang="en-US" sz="8000" b="1" dirty="0" smtClean="0"/>
              <a:t>“Power System Applications Using GAMS Software”</a:t>
            </a:r>
            <a:endParaRPr lang="en-US" altLang="en-US" sz="8000" b="1" strike="sngStrike" dirty="0">
              <a:solidFill>
                <a:srgbClr val="9933FF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98475" y="2543025"/>
            <a:ext cx="7794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389438"/>
            <a:r>
              <a:rPr lang="en-US" sz="4000" dirty="0" smtClean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YUKTA DETHE</a:t>
            </a:r>
            <a:endParaRPr lang="en-US" sz="4000" dirty="0" smtClean="0">
              <a:solidFill>
                <a:srgbClr val="0000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defTabSz="4389438"/>
            <a:r>
              <a:rPr lang="en-US" sz="4000" dirty="0" smtClean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M-TECH POWER SYSTEM </a:t>
            </a:r>
            <a:r>
              <a:rPr lang="en-US" altLang="en-US" sz="4000" dirty="0" smtClean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SEM - II</a:t>
            </a:r>
            <a:endParaRPr lang="en-US" altLang="en-US" sz="4000" dirty="0" smtClean="0">
              <a:solidFill>
                <a:srgbClr val="0000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80613" y="24916742"/>
            <a:ext cx="1649478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buFont typeface="Arial" pitchFamily="34" charset="0"/>
              <a:buChar char="•"/>
            </a:pPr>
            <a:r>
              <a:rPr lang="en-US" sz="5400" dirty="0" smtClean="0"/>
              <a:t>Fast </a:t>
            </a:r>
            <a:r>
              <a:rPr lang="en-US" sz="5400" dirty="0"/>
              <a:t>prototyping and model scalability.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US" sz="5400" dirty="0"/>
              <a:t>Integration with industry-standard tools enhances usability.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US" sz="5400" dirty="0"/>
              <a:t>Robust solver support for diverse optimization challenges.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78812" y="4114027"/>
            <a:ext cx="32489720" cy="38836931"/>
          </a:xfrm>
          <a:prstGeom prst="rect">
            <a:avLst/>
          </a:prstGeom>
          <a:noFill/>
          <a:ln w="1016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>
            <a:off x="14735818" y="16902982"/>
            <a:ext cx="17976460" cy="15181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32696644" y="26853340"/>
            <a:ext cx="1" cy="7456735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7092873" y="20581729"/>
            <a:ext cx="440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(c)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7190" y="281806"/>
            <a:ext cx="2404985" cy="3640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375" y="1770"/>
            <a:ext cx="3573405" cy="4036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2175" y="377356"/>
            <a:ext cx="3764470" cy="324288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08865" y="35792334"/>
            <a:ext cx="11622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5400" dirty="0"/>
          </a:p>
        </p:txBody>
      </p:sp>
      <p:sp>
        <p:nvSpPr>
          <p:cNvPr id="40" name="TextBox 39"/>
          <p:cNvSpPr txBox="1"/>
          <p:nvPr/>
        </p:nvSpPr>
        <p:spPr>
          <a:xfrm>
            <a:off x="794085" y="4552766"/>
            <a:ext cx="7721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6000" b="1" dirty="0"/>
              <a:t>Introduction to </a:t>
            </a:r>
            <a:r>
              <a:rPr lang="en-IN" sz="6000" b="1" dirty="0" smtClean="0"/>
              <a:t>GAMS :</a:t>
            </a:r>
            <a:endParaRPr lang="en-IN" sz="6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94085" y="11069762"/>
            <a:ext cx="9850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6000" b="1" dirty="0" smtClean="0"/>
              <a:t>Role in Economic Dispatch :</a:t>
            </a:r>
            <a:endParaRPr lang="en-IN" sz="6000" b="1" dirty="0"/>
          </a:p>
        </p:txBody>
      </p:sp>
      <p:cxnSp>
        <p:nvCxnSpPr>
          <p:cNvPr id="61" name="Straight Connector 60"/>
          <p:cNvCxnSpPr/>
          <p:nvPr/>
        </p:nvCxnSpPr>
        <p:spPr>
          <a:xfrm flipH="1">
            <a:off x="178812" y="18716289"/>
            <a:ext cx="14603986" cy="27271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4721840" y="4114027"/>
            <a:ext cx="29432" cy="38836931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439373" y="5657873"/>
            <a:ext cx="13528088" cy="424731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685800" indent="-685800" algn="just">
              <a:buFont typeface="Arial" pitchFamily="34" charset="0"/>
              <a:buChar char="•"/>
            </a:pPr>
            <a:r>
              <a:rPr lang="en-US" sz="5400" dirty="0"/>
              <a:t>General Algebraic Modeling System </a:t>
            </a:r>
            <a:r>
              <a:rPr lang="en-US" sz="5400" dirty="0" smtClean="0"/>
              <a:t> </a:t>
            </a:r>
            <a:r>
              <a:rPr lang="en-US" sz="5400" dirty="0"/>
              <a:t>is a </a:t>
            </a:r>
            <a:r>
              <a:rPr lang="en-US" sz="5400" dirty="0" smtClean="0"/>
              <a:t>high level </a:t>
            </a:r>
            <a:r>
              <a:rPr lang="en-US" sz="5400" dirty="0"/>
              <a:t>modeling system for mathematical optimization</a:t>
            </a:r>
            <a:r>
              <a:rPr lang="en-US" sz="5400" dirty="0" smtClean="0"/>
              <a:t>. </a:t>
            </a:r>
            <a:endParaRPr lang="en-US" sz="5400" dirty="0"/>
          </a:p>
          <a:p>
            <a:pPr marL="685800" indent="-685800" algn="just">
              <a:buFont typeface="Arial" pitchFamily="34" charset="0"/>
              <a:buChar char="•"/>
            </a:pPr>
            <a:r>
              <a:rPr lang="en-US" sz="5400" dirty="0"/>
              <a:t>Widely used in energy, economics, and engineering optimization problems.</a:t>
            </a:r>
          </a:p>
        </p:txBody>
      </p:sp>
      <p:cxnSp>
        <p:nvCxnSpPr>
          <p:cNvPr id="71" name="Straight Connector 70"/>
          <p:cNvCxnSpPr/>
          <p:nvPr/>
        </p:nvCxnSpPr>
        <p:spPr>
          <a:xfrm flipH="1">
            <a:off x="218503" y="10373192"/>
            <a:ext cx="14532769" cy="0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521929" y="12390146"/>
            <a:ext cx="134455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algn="just">
              <a:buFont typeface="Arial" pitchFamily="34" charset="0"/>
              <a:buChar char="•"/>
            </a:pPr>
            <a:r>
              <a:rPr lang="en-US" sz="5400" b="1" dirty="0"/>
              <a:t>Optimized Generation:</a:t>
            </a:r>
            <a:r>
              <a:rPr lang="en-US" sz="5400" dirty="0"/>
              <a:t> Allocates power among generators to minimize </a:t>
            </a:r>
            <a:r>
              <a:rPr lang="en-US" sz="5400" dirty="0" smtClean="0"/>
              <a:t>costs.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US" sz="5400" b="1" dirty="0" smtClean="0"/>
              <a:t>Cost </a:t>
            </a:r>
            <a:r>
              <a:rPr lang="en-US" sz="5400" b="1" dirty="0"/>
              <a:t>Efficiency:</a:t>
            </a:r>
            <a:r>
              <a:rPr lang="en-US" sz="5400" dirty="0"/>
              <a:t> Reduces fuel costs by using the most economical power </a:t>
            </a:r>
            <a:r>
              <a:rPr lang="en-US" sz="5400" dirty="0" smtClean="0"/>
              <a:t>sources.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US" sz="5400" b="1" dirty="0" smtClean="0"/>
              <a:t>Supply-Demand Balance</a:t>
            </a:r>
            <a:r>
              <a:rPr lang="en-US" sz="5400" b="1" dirty="0"/>
              <a:t>:</a:t>
            </a:r>
            <a:r>
              <a:rPr lang="en-US" sz="5400" dirty="0"/>
              <a:t> Ensures power generation meets consumer demand </a:t>
            </a:r>
            <a:r>
              <a:rPr lang="en-US" sz="5400" dirty="0" smtClean="0"/>
              <a:t>reliably.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280613" y="19014516"/>
            <a:ext cx="164947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buFont typeface="Arial" pitchFamily="34" charset="0"/>
              <a:buChar char="•"/>
            </a:pPr>
            <a:r>
              <a:rPr lang="en-IN" sz="5400" dirty="0"/>
              <a:t>Faster solutions for large-scale power </a:t>
            </a:r>
            <a:r>
              <a:rPr lang="en-IN" sz="5400" dirty="0" smtClean="0"/>
              <a:t>dispatch.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IN" sz="5400" dirty="0" smtClean="0"/>
              <a:t>More </a:t>
            </a:r>
            <a:r>
              <a:rPr lang="en-IN" sz="5400" dirty="0"/>
              <a:t>flexibility with data integration &amp; </a:t>
            </a:r>
            <a:r>
              <a:rPr lang="en-IN" sz="5400" dirty="0" smtClean="0"/>
              <a:t>visualization.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IN" sz="5400" dirty="0" smtClean="0"/>
              <a:t>AI-powered </a:t>
            </a:r>
            <a:r>
              <a:rPr lang="en-IN" sz="5400" dirty="0"/>
              <a:t>optimization for smart grid </a:t>
            </a:r>
            <a:r>
              <a:rPr lang="en-IN" sz="5400" dirty="0" smtClean="0"/>
              <a:t>applications.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IN" sz="5400" dirty="0" smtClean="0"/>
              <a:t>Seamless </a:t>
            </a:r>
            <a:r>
              <a:rPr lang="en-IN" sz="5400" dirty="0"/>
              <a:t>cloud-based ED execution with GAMS Engine.</a:t>
            </a:r>
            <a:endParaRPr lang="en-US" sz="5400" dirty="0"/>
          </a:p>
        </p:txBody>
      </p:sp>
      <p:cxnSp>
        <p:nvCxnSpPr>
          <p:cNvPr id="47" name="Straight Connector 46"/>
          <p:cNvCxnSpPr/>
          <p:nvPr/>
        </p:nvCxnSpPr>
        <p:spPr>
          <a:xfrm flipH="1">
            <a:off x="14782798" y="29770948"/>
            <a:ext cx="17965217" cy="0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5280613" y="23569908"/>
            <a:ext cx="9248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Advantages of Using </a:t>
            </a:r>
            <a:r>
              <a:rPr lang="en-US" sz="6000" b="1" dirty="0" smtClean="0"/>
              <a:t>GAMS :</a:t>
            </a:r>
            <a:endParaRPr lang="en-US" sz="6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15280614" y="17689222"/>
            <a:ext cx="143382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Key Benefits of Combining GAMS &amp; </a:t>
            </a:r>
            <a:r>
              <a:rPr lang="en-US" sz="6000" b="1" dirty="0" err="1" smtClean="0"/>
              <a:t>Pyomo</a:t>
            </a:r>
            <a:r>
              <a:rPr lang="en-US" sz="6000" b="1" dirty="0" smtClean="0"/>
              <a:t> :</a:t>
            </a:r>
            <a:endParaRPr lang="en-US" sz="6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15280613" y="37343394"/>
            <a:ext cx="4790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Conclusion :</a:t>
            </a:r>
            <a:endParaRPr lang="en-US" sz="60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5280614" y="38796975"/>
            <a:ext cx="164947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dirty="0"/>
              <a:t>GAMS is a powerful tool for optimizing power system applications, providing efficient solutions for Economic Dispatch, Unit Commitment, Optimal Power Flow, and Renewable Energy Integration. </a:t>
            </a:r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14782797" y="36650645"/>
            <a:ext cx="17965217" cy="0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48496" y="29770948"/>
            <a:ext cx="14603986" cy="27271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4752482" y="22968612"/>
            <a:ext cx="17976460" cy="15181"/>
          </a:xfrm>
          <a:prstGeom prst="line">
            <a:avLst/>
          </a:prstGeom>
          <a:ln w="762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280613" y="31600938"/>
            <a:ext cx="1667766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algn="just">
              <a:buFont typeface="Arial" pitchFamily="34" charset="0"/>
              <a:buChar char="•"/>
            </a:pPr>
            <a:r>
              <a:rPr lang="en-US" sz="5400" dirty="0" smtClean="0"/>
              <a:t>AI </a:t>
            </a:r>
            <a:r>
              <a:rPr lang="en-US" sz="5400" dirty="0"/>
              <a:t>&amp; Machine Learning integration with GAMS for power systems.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US" sz="5400" dirty="0"/>
              <a:t>Advanced energy market modeling for deregulated power grids.</a:t>
            </a:r>
          </a:p>
          <a:p>
            <a:pPr marL="685800" indent="-685800" algn="just">
              <a:buFont typeface="Arial" pitchFamily="34" charset="0"/>
              <a:buChar char="•"/>
            </a:pPr>
            <a:r>
              <a:rPr lang="en-US" sz="5400" dirty="0"/>
              <a:t>Smart grid applications for real-time optimization.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280613" y="30280453"/>
            <a:ext cx="6573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Future </a:t>
            </a:r>
            <a:r>
              <a:rPr lang="en-US" sz="6000" b="1" dirty="0" smtClean="0"/>
              <a:t>Prospects :</a:t>
            </a:r>
            <a:endParaRPr lang="en-US" sz="6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90" y="19005508"/>
            <a:ext cx="14248519" cy="107654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81" y="29798220"/>
            <a:ext cx="14193229" cy="132009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489" y="4297681"/>
            <a:ext cx="17661571" cy="1232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8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2503</TotalTime>
  <Words>218</Words>
  <Application>Microsoft Office PowerPoint</Application>
  <PresentationFormat>Custom</PresentationFormat>
  <Paragraphs>28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Apple</dc:creator>
  <cp:lastModifiedBy>yukta dethe</cp:lastModifiedBy>
  <cp:revision>124</cp:revision>
  <dcterms:created xsi:type="dcterms:W3CDTF">2018-04-07T12:28:00Z</dcterms:created>
  <dcterms:modified xsi:type="dcterms:W3CDTF">2025-03-07T04:23:06Z</dcterms:modified>
</cp:coreProperties>
</file>